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558" r:id="rId4"/>
    <p:sldId id="584" r:id="rId5"/>
    <p:sldId id="660" r:id="rId6"/>
    <p:sldId id="661" r:id="rId7"/>
    <p:sldId id="663" r:id="rId8"/>
    <p:sldId id="662" r:id="rId9"/>
    <p:sldId id="664" r:id="rId10"/>
    <p:sldId id="665" r:id="rId11"/>
    <p:sldId id="604" r:id="rId12"/>
    <p:sldId id="666" r:id="rId13"/>
    <p:sldId id="562" r:id="rId14"/>
    <p:sldId id="554"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7/8/2019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Addresses and pointers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Addresses and pointers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Pointers</a:t>
            </a:r>
            <a:endParaRPr lang="en-CA" dirty="0"/>
          </a:p>
        </p:txBody>
      </p:sp>
      <p:sp>
        <p:nvSpPr>
          <p:cNvPr id="4" name="Content Placeholder 3"/>
          <p:cNvSpPr>
            <a:spLocks noGrp="1"/>
          </p:cNvSpPr>
          <p:nvPr>
            <p:ph idx="1"/>
          </p:nvPr>
        </p:nvSpPr>
        <p:spPr/>
        <p:txBody>
          <a:bodyPr/>
          <a:lstStyle/>
          <a:p>
            <a:r>
              <a:rPr lang="en-CA" dirty="0" smtClean="0"/>
              <a:t>A variable that stores an address is referred to as a </a:t>
            </a:r>
            <a:r>
              <a:rPr lang="en-CA" i="1" dirty="0" smtClean="0"/>
              <a:t>pointer</a:t>
            </a:r>
            <a:endParaRPr lang="en-CA" dirty="0" smtClean="0"/>
          </a:p>
          <a:p>
            <a:pPr lvl="1"/>
            <a:r>
              <a:rPr lang="en-CA" dirty="0" smtClean="0"/>
              <a:t>Suppose you see:</a:t>
            </a:r>
          </a:p>
          <a:p>
            <a:pPr marL="457200" lvl="1" indent="0">
              <a:buNone/>
            </a:pPr>
            <a:r>
              <a:rPr lang="en-CA" dirty="0"/>
              <a:t>	</a:t>
            </a:r>
            <a:r>
              <a:rPr lang="en-CA" dirty="0" smtClean="0"/>
              <a:t>	</a:t>
            </a:r>
            <a:r>
              <a:rPr lang="en-CA" dirty="0" smtClean="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p_var</a:t>
            </a:r>
            <a:r>
              <a:rPr lang="en-CA" dirty="0" smtClean="0">
                <a:latin typeface="Consolas" panose="020B0609020204030204" pitchFamily="49" charset="0"/>
                <a:cs typeface="Consolas" panose="020B0609020204030204" pitchFamily="49" charset="0"/>
              </a:rPr>
              <a:t>{};</a:t>
            </a:r>
          </a:p>
          <a:p>
            <a:pPr marL="457200" lvl="1" indent="0">
              <a:buNone/>
            </a:pPr>
            <a:r>
              <a:rPr lang="en-CA" dirty="0" smtClean="0"/>
              <a:t>      you may describe the variable </a:t>
            </a:r>
            <a:r>
              <a:rPr lang="en-CA" dirty="0" err="1" smtClean="0">
                <a:latin typeface="Consolas" panose="020B0609020204030204" pitchFamily="49" charset="0"/>
                <a:cs typeface="Consolas" panose="020B0609020204030204" pitchFamily="49" charset="0"/>
              </a:rPr>
              <a:t>p_var</a:t>
            </a:r>
            <a:r>
              <a:rPr lang="en-CA" dirty="0" smtClean="0"/>
              <a:t> as either</a:t>
            </a:r>
          </a:p>
          <a:p>
            <a:pPr marL="457200" lvl="1" indent="0" algn="ctr">
              <a:buNone/>
            </a:pPr>
            <a:endParaRPr lang="en-CA" dirty="0" smtClean="0"/>
          </a:p>
          <a:p>
            <a:pPr marL="457200" lvl="1" indent="0" algn="ctr">
              <a:buNone/>
            </a:pPr>
            <a:r>
              <a:rPr lang="en-CA" dirty="0" smtClean="0"/>
              <a:t>“a variable that stores the address of a </a:t>
            </a:r>
            <a:r>
              <a:rPr lang="en-CA" dirty="0" smtClean="0">
                <a:latin typeface="Consolas" panose="020B0609020204030204" pitchFamily="49" charset="0"/>
                <a:cs typeface="Consolas" panose="020B0609020204030204" pitchFamily="49" charset="0"/>
              </a:rPr>
              <a:t>double</a:t>
            </a:r>
            <a:r>
              <a:rPr lang="en-CA" dirty="0" smtClean="0"/>
              <a:t>”</a:t>
            </a:r>
          </a:p>
          <a:p>
            <a:pPr marL="457200" lvl="1" indent="0" algn="ctr">
              <a:buNone/>
            </a:pPr>
            <a:r>
              <a:rPr lang="en-CA" dirty="0" smtClean="0"/>
              <a:t>“a pointer to a </a:t>
            </a:r>
            <a:r>
              <a:rPr lang="en-CA" dirty="0" smtClean="0">
                <a:latin typeface="Consolas" panose="020B0609020204030204" pitchFamily="49" charset="0"/>
                <a:cs typeface="Consolas" panose="020B0609020204030204" pitchFamily="49" charset="0"/>
              </a:rPr>
              <a:t>double</a:t>
            </a:r>
            <a:r>
              <a:rPr lang="en-CA" dirty="0" smtClean="0"/>
              <a:t>”</a:t>
            </a:r>
          </a:p>
          <a:p>
            <a:pPr marL="457200" lvl="1" indent="0" algn="ctr">
              <a:buNone/>
            </a:pPr>
            <a:endParaRPr lang="en-CA" dirty="0"/>
          </a:p>
          <a:p>
            <a:r>
              <a:rPr lang="en-CA" dirty="0" smtClean="0"/>
              <a:t>To be absolutely clear to the reader, all pointer identifiers will be prefixed with </a:t>
            </a:r>
            <a:r>
              <a:rPr lang="en-CA" dirty="0" smtClean="0">
                <a:latin typeface="Consolas" panose="020B0609020204030204" pitchFamily="49" charset="0"/>
                <a:cs typeface="Consolas" panose="020B0609020204030204" pitchFamily="49" charset="0"/>
              </a:rPr>
              <a:t>'p_'</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5455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Size of a pointer</a:t>
            </a:r>
            <a:endParaRPr lang="en-CA" dirty="0"/>
          </a:p>
        </p:txBody>
      </p:sp>
      <p:sp>
        <p:nvSpPr>
          <p:cNvPr id="3" name="Content Placeholder 2"/>
          <p:cNvSpPr>
            <a:spLocks noGrp="1"/>
          </p:cNvSpPr>
          <p:nvPr>
            <p:ph idx="1"/>
          </p:nvPr>
        </p:nvSpPr>
        <p:spPr/>
        <p:txBody>
          <a:bodyPr/>
          <a:lstStyle/>
          <a:p>
            <a:r>
              <a:rPr lang="en-CA" dirty="0" smtClean="0"/>
              <a:t>Question: You are compiling code for a processor and you ask yourself “How many bytes is an address on this processor?”</a:t>
            </a:r>
          </a:p>
          <a:p>
            <a:pPr lvl="1"/>
            <a:r>
              <a:rPr lang="en-CA" dirty="0" smtClean="0"/>
              <a:t>Solution:</a:t>
            </a:r>
          </a:p>
          <a:p>
            <a:pPr marL="457200" lvl="1" indent="0">
              <a:buNone/>
            </a:pPr>
            <a:r>
              <a:rPr lang="en-CA" dirty="0" smtClean="0"/>
              <a:t>      </a:t>
            </a:r>
            <a:r>
              <a:rPr lang="en-CA" dirty="0" smtClean="0">
                <a:latin typeface="Consolas" panose="020B0609020204030204" pitchFamily="49" charset="0"/>
                <a:cs typeface="Consolas" panose="020B0609020204030204" pitchFamily="49" charset="0"/>
              </a:rPr>
              <a:t>std::cout &lt;&lt; sizeof( int * ) &lt;&lt; " bytes" &lt;&lt; std::endl;</a:t>
            </a:r>
          </a:p>
          <a:p>
            <a:pPr marL="457200" lvl="1"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It doesn’t matter which type you pick: </a:t>
            </a:r>
            <a:r>
              <a:rPr lang="en-CA" dirty="0" smtClean="0">
                <a:solidFill>
                  <a:prstClr val="black"/>
                </a:solidFill>
                <a:latin typeface="Consolas" panose="020B0609020204030204" pitchFamily="49" charset="0"/>
                <a:cs typeface="Consolas" panose="020B0609020204030204" pitchFamily="49" charset="0"/>
              </a:rPr>
              <a:t>bool</a:t>
            </a:r>
            <a:r>
              <a:rPr lang="en-CA" dirty="0" smtClean="0">
                <a:solidFill>
                  <a:prstClr val="black"/>
                </a:solidFill>
              </a:rPr>
              <a:t>, </a:t>
            </a:r>
            <a:r>
              <a:rPr lang="en-CA" dirty="0" smtClean="0">
                <a:solidFill>
                  <a:prstClr val="black"/>
                </a:solidFill>
                <a:latin typeface="Consolas" panose="020B0609020204030204" pitchFamily="49" charset="0"/>
                <a:cs typeface="Consolas" panose="020B0609020204030204" pitchFamily="49" charset="0"/>
              </a:rPr>
              <a:t>int</a:t>
            </a:r>
            <a:r>
              <a:rPr lang="en-CA" dirty="0" smtClean="0">
                <a:solidFill>
                  <a:prstClr val="black"/>
                </a:solidFill>
              </a:rPr>
              <a:t>, </a:t>
            </a:r>
            <a:r>
              <a:rPr lang="en-CA" dirty="0" smtClean="0">
                <a:solidFill>
                  <a:prstClr val="black"/>
                </a:solidFill>
                <a:latin typeface="Consolas" panose="020B0609020204030204" pitchFamily="49" charset="0"/>
                <a:cs typeface="Consolas" panose="020B0609020204030204" pitchFamily="49" charset="0"/>
              </a:rPr>
              <a:t>double</a:t>
            </a:r>
            <a:r>
              <a:rPr lang="en-CA" dirty="0" smtClean="0">
                <a:solidFill>
                  <a:prstClr val="black"/>
                </a:solidFill>
              </a:rPr>
              <a:t>, </a:t>
            </a:r>
            <a:r>
              <a:rPr lang="en-CA" dirty="0" smtClean="0">
                <a:solidFill>
                  <a:prstClr val="black"/>
                </a:solidFill>
                <a:latin typeface="Consolas" panose="020B0609020204030204" pitchFamily="49" charset="0"/>
                <a:cs typeface="Consolas" panose="020B0609020204030204" pitchFamily="49" charset="0"/>
              </a:rPr>
              <a:t>short</a:t>
            </a:r>
          </a:p>
          <a:p>
            <a:r>
              <a:rPr lang="en-CA" dirty="0" smtClean="0">
                <a:solidFill>
                  <a:prstClr val="black"/>
                </a:solidFill>
              </a:rPr>
              <a:t>On the computer</a:t>
            </a:r>
            <a:r>
              <a:rPr lang="en-CA" i="1" dirty="0" smtClean="0">
                <a:solidFill>
                  <a:prstClr val="black"/>
                </a:solidFill>
              </a:rPr>
              <a:t> </a:t>
            </a:r>
            <a:r>
              <a:rPr lang="en-CA" i="1" dirty="0" err="1" smtClean="0">
                <a:solidFill>
                  <a:prstClr val="black"/>
                </a:solidFill>
              </a:rPr>
              <a:t>ecelinux</a:t>
            </a:r>
            <a:r>
              <a:rPr lang="en-CA" dirty="0" smtClean="0">
                <a:solidFill>
                  <a:prstClr val="black"/>
                </a:solidFill>
              </a:rPr>
              <a:t>, we get the output of </a:t>
            </a:r>
            <a:r>
              <a:rPr lang="en-CA" dirty="0" smtClean="0">
                <a:solidFill>
                  <a:prstClr val="black"/>
                </a:solidFill>
                <a:latin typeface="Times New Roman" panose="02020603050405020304" pitchFamily="18" charset="0"/>
                <a:cs typeface="Times New Roman" panose="02020603050405020304" pitchFamily="18" charset="0"/>
              </a:rPr>
              <a:t>8 bytes </a:t>
            </a:r>
            <a:r>
              <a:rPr lang="en-CA" dirty="0" smtClean="0">
                <a:solidFill>
                  <a:prstClr val="black"/>
                </a:solidFill>
              </a:rPr>
              <a:t>or </a:t>
            </a:r>
            <a:r>
              <a:rPr lang="en-CA" dirty="0" smtClean="0">
                <a:solidFill>
                  <a:prstClr val="black"/>
                </a:solidFill>
                <a:latin typeface="Times New Roman" panose="02020603050405020304" pitchFamily="18" charset="0"/>
                <a:cs typeface="Times New Roman" panose="02020603050405020304" pitchFamily="18" charset="0"/>
              </a:rPr>
              <a:t>64 bits </a:t>
            </a:r>
            <a:r>
              <a:rPr lang="en-CA" dirty="0">
                <a:solidFill>
                  <a:prstClr val="black"/>
                </a:solidFill>
              </a:rPr>
              <a:t>or </a:t>
            </a:r>
            <a:endParaRPr lang="en-CA" dirty="0" smtClean="0">
              <a:solidFill>
                <a:prstClr val="black"/>
              </a:solidFill>
            </a:endParaRPr>
          </a:p>
          <a:p>
            <a:pPr lvl="1"/>
            <a:r>
              <a:rPr lang="en-CA" dirty="0" smtClean="0">
                <a:solidFill>
                  <a:prstClr val="black"/>
                </a:solidFill>
                <a:cs typeface="Times New Roman" panose="02020603050405020304" pitchFamily="18" charset="0"/>
              </a:rPr>
              <a:t>It is unlikely any of you will get anything else—unless you brought your parent’s laptop. </a:t>
            </a:r>
            <a:r>
              <a:rPr lang="en-CA" dirty="0" smtClean="0">
                <a:solidFill>
                  <a:prstClr val="black"/>
                </a:solidFill>
                <a:cs typeface="Times New Roman" panose="02020603050405020304" pitchFamily="18" charset="0"/>
                <a:sym typeface="Wingdings" panose="05000000000000000000" pitchFamily="2" charset="2"/>
              </a:rPr>
              <a:t></a:t>
            </a:r>
            <a:endParaRPr lang="en-CA" dirty="0">
              <a:cs typeface="Times New Roman" panose="02020603050405020304" pitchFamily="18" charset="0"/>
            </a:endParaRPr>
          </a:p>
          <a:p>
            <a:pPr lvl="0"/>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71497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pointers?</a:t>
            </a:r>
            <a:endParaRPr lang="en-CA" dirty="0"/>
          </a:p>
        </p:txBody>
      </p:sp>
      <p:sp>
        <p:nvSpPr>
          <p:cNvPr id="3" name="Content Placeholder 2"/>
          <p:cNvSpPr>
            <a:spLocks noGrp="1"/>
          </p:cNvSpPr>
          <p:nvPr>
            <p:ph idx="1"/>
          </p:nvPr>
        </p:nvSpPr>
        <p:spPr/>
        <p:txBody>
          <a:bodyPr/>
          <a:lstStyle/>
          <a:p>
            <a:r>
              <a:rPr lang="en-CA" dirty="0" smtClean="0"/>
              <a:t>Why do we need to store addresses if local variables and local arrays are sufficient?</a:t>
            </a:r>
          </a:p>
          <a:p>
            <a:pPr lvl="1"/>
            <a:r>
              <a:rPr lang="en-CA" dirty="0" smtClean="0"/>
              <a:t>You don’t always know how much memory will be required</a:t>
            </a:r>
          </a:p>
          <a:p>
            <a:pPr lvl="1"/>
            <a:r>
              <a:rPr lang="en-CA" dirty="0" smtClean="0"/>
              <a:t>Additional operations may require arbitrary amounts of additional memory</a:t>
            </a:r>
          </a:p>
        </p:txBody>
      </p:sp>
    </p:spTree>
    <p:extLst>
      <p:ext uri="{BB962C8B-B14F-4D97-AF65-F5344CB8AC3E}">
        <p14:creationId xmlns:p14="http://schemas.microsoft.com/office/powerpoint/2010/main" val="1967190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concept of addresses and storing them</a:t>
            </a:r>
            <a:endParaRPr lang="en-CA" dirty="0"/>
          </a:p>
          <a:p>
            <a:pPr lvl="1"/>
            <a:r>
              <a:rPr lang="en-CA" dirty="0" smtClean="0"/>
              <a:t>Have a general understanding of addresses</a:t>
            </a:r>
          </a:p>
          <a:p>
            <a:pPr lvl="1"/>
            <a:r>
              <a:rPr lang="en-CA" dirty="0" smtClean="0"/>
              <a:t>Know how to access the address of data in memory</a:t>
            </a:r>
          </a:p>
          <a:p>
            <a:pPr lvl="1"/>
            <a:r>
              <a:rPr lang="en-CA" dirty="0" smtClean="0"/>
              <a:t>Understand the size of addresses on different computer architectures</a:t>
            </a: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Revisit the concept of an address</a:t>
            </a:r>
          </a:p>
          <a:p>
            <a:pPr lvl="1"/>
            <a:r>
              <a:rPr lang="en-CA" dirty="0" smtClean="0"/>
              <a:t>Consider how to store them</a:t>
            </a:r>
          </a:p>
          <a:p>
            <a:pPr lvl="1"/>
            <a:r>
              <a:rPr lang="en-CA" dirty="0" smtClean="0"/>
              <a:t>Look at some examples and naming conventions</a:t>
            </a:r>
          </a:p>
          <a:p>
            <a:pPr lvl="1"/>
            <a:r>
              <a:rPr lang="en-CA" dirty="0" smtClean="0"/>
              <a:t>Understand the size of addresses</a:t>
            </a:r>
          </a:p>
          <a:p>
            <a:pPr lvl="1"/>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Recall that we have seen that</a:t>
            </a:r>
          </a:p>
          <a:p>
            <a:pPr lvl="1"/>
            <a:r>
              <a:rPr lang="en-CA" dirty="0" smtClean="0"/>
              <a:t>Memory is byte addressable</a:t>
            </a:r>
          </a:p>
          <a:p>
            <a:pPr lvl="2"/>
            <a:r>
              <a:rPr lang="en-CA" dirty="0" smtClean="0"/>
              <a:t>Every byte has a separate address</a:t>
            </a:r>
          </a:p>
          <a:p>
            <a:pPr lvl="2"/>
            <a:r>
              <a:rPr lang="en-CA" dirty="0" smtClean="0"/>
              <a:t>It is convenient to represent these addresses using hexadecimal</a:t>
            </a:r>
          </a:p>
          <a:p>
            <a:pPr lvl="1"/>
            <a:r>
              <a:rPr lang="en-CA" dirty="0" smtClean="0"/>
              <a:t>The size of an address is fixed for a specific processor</a:t>
            </a:r>
          </a:p>
          <a:p>
            <a:pPr lvl="2"/>
            <a:r>
              <a:rPr lang="en-CA" dirty="0" smtClean="0"/>
              <a:t>Most general processors have 64-bits addresses</a:t>
            </a:r>
          </a:p>
          <a:p>
            <a:pPr lvl="2"/>
            <a:r>
              <a:rPr lang="en-CA" dirty="0" smtClean="0"/>
              <a:t>Microcontrollers generally have up to 32-bit addresses</a:t>
            </a:r>
          </a:p>
          <a:p>
            <a:pPr lvl="2"/>
            <a:r>
              <a:rPr lang="en-CA" dirty="0" smtClean="0"/>
              <a:t>The PIC 10F200 microcontroller has 8-bit addresses</a:t>
            </a:r>
          </a:p>
          <a:p>
            <a:pPr lvl="3"/>
            <a:r>
              <a:rPr lang="en-CA" dirty="0" smtClean="0"/>
              <a:t>It costs </a:t>
            </a:r>
            <a:r>
              <a:rPr lang="en-CA" dirty="0"/>
              <a:t>less than 50¢</a:t>
            </a: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The different integer types store various numbers of bits:</a:t>
            </a:r>
            <a:endParaRPr lang="en-CA" sz="1800" dirty="0">
              <a:latin typeface="Consolas" panose="020B0609020204030204" pitchFamily="49" charset="0"/>
              <a:cs typeface="Consolas" panose="020B0609020204030204" pitchFamily="49" charset="0"/>
            </a:endParaRPr>
          </a:p>
          <a:p>
            <a:endParaRPr lang="en-CA" sz="1800" dirty="0" smtClean="0"/>
          </a:p>
          <a:p>
            <a:endParaRPr lang="en-CA" sz="1800" dirty="0"/>
          </a:p>
          <a:p>
            <a:endParaRPr lang="en-CA" sz="1800" dirty="0" smtClean="0"/>
          </a:p>
          <a:p>
            <a:endParaRPr lang="en-CA" sz="1800" dirty="0"/>
          </a:p>
          <a:p>
            <a:endParaRPr lang="en-CA" sz="1800" dirty="0" smtClean="0"/>
          </a:p>
          <a:p>
            <a:endParaRPr lang="en-CA" sz="1800" dirty="0"/>
          </a:p>
          <a:p>
            <a:endParaRPr lang="en-CA" sz="1800" dirty="0" smtClean="0"/>
          </a:p>
          <a:p>
            <a:r>
              <a:rPr lang="en-CA" sz="1800" dirty="0" smtClean="0"/>
              <a:t>The integer data type </a:t>
            </a:r>
            <a:r>
              <a:rPr lang="en-CA" sz="1800" dirty="0" smtClean="0">
                <a:latin typeface="Consolas" panose="020B0609020204030204" pitchFamily="49" charset="0"/>
                <a:cs typeface="Consolas" panose="020B0609020204030204" pitchFamily="49" charset="0"/>
              </a:rPr>
              <a:t>std::size_t</a:t>
            </a:r>
            <a:r>
              <a:rPr lang="en-CA" sz="1800" dirty="0" smtClean="0"/>
              <a:t> stores as many bits as is necessary to declare the largest possible array of </a:t>
            </a:r>
            <a:r>
              <a:rPr lang="en-CA" sz="1800" dirty="0" err="1" smtClean="0">
                <a:latin typeface="Consolas" panose="020B0609020204030204" pitchFamily="49" charset="0"/>
                <a:cs typeface="Consolas" panose="020B0609020204030204" pitchFamily="49" charset="0"/>
              </a:rPr>
              <a:t>char</a:t>
            </a:r>
            <a:r>
              <a:rPr lang="en-CA" sz="1800" dirty="0" err="1" smtClean="0"/>
              <a:t>array</a:t>
            </a:r>
            <a:endParaRPr lang="en-CA" sz="1800" dirty="0" smtClean="0"/>
          </a:p>
          <a:p>
            <a:pPr lvl="1"/>
            <a:r>
              <a:rPr lang="en-CA" sz="1700" dirty="0" smtClean="0"/>
              <a:t>On a  64-bit processor, </a:t>
            </a:r>
            <a:r>
              <a:rPr lang="en-CA" sz="1600" dirty="0">
                <a:latin typeface="Consolas" panose="020B0609020204030204" pitchFamily="49" charset="0"/>
                <a:cs typeface="Consolas" panose="020B0609020204030204" pitchFamily="49" charset="0"/>
              </a:rPr>
              <a:t>std::size_t</a:t>
            </a:r>
            <a:r>
              <a:rPr lang="en-CA" sz="1600" dirty="0"/>
              <a:t> stores </a:t>
            </a:r>
            <a:r>
              <a:rPr lang="en-CA" sz="1600" dirty="0" smtClean="0"/>
              <a:t>64 bits</a:t>
            </a:r>
          </a:p>
          <a:p>
            <a:pPr lvl="1"/>
            <a:r>
              <a:rPr lang="en-CA" sz="1700" dirty="0"/>
              <a:t>On a  </a:t>
            </a:r>
            <a:r>
              <a:rPr lang="en-CA" sz="1700" dirty="0" smtClean="0"/>
              <a:t>32-bit processor, </a:t>
            </a:r>
            <a:r>
              <a:rPr lang="en-CA" sz="1600" dirty="0">
                <a:latin typeface="Consolas" panose="020B0609020204030204" pitchFamily="49" charset="0"/>
                <a:cs typeface="Consolas" panose="020B0609020204030204" pitchFamily="49" charset="0"/>
              </a:rPr>
              <a:t>std::size_t</a:t>
            </a:r>
            <a:r>
              <a:rPr lang="en-CA" sz="1600" dirty="0"/>
              <a:t> stores 64 </a:t>
            </a:r>
            <a:r>
              <a:rPr lang="en-CA" sz="1600" dirty="0" smtClean="0"/>
              <a:t>bits</a:t>
            </a:r>
          </a:p>
          <a:p>
            <a:pPr lvl="1"/>
            <a:endParaRPr lang="en-CA" sz="1600" dirty="0"/>
          </a:p>
          <a:p>
            <a:r>
              <a:rPr lang="en-CA" sz="1700" dirty="0" smtClean="0"/>
              <a:t>Question: Can we not just store an address?</a:t>
            </a:r>
            <a:endParaRPr lang="en-CA" sz="1800"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12299166"/>
              </p:ext>
            </p:extLst>
          </p:nvPr>
        </p:nvGraphicFramePr>
        <p:xfrm>
          <a:off x="3995936" y="2078856"/>
          <a:ext cx="1584176" cy="1854200"/>
        </p:xfrm>
        <a:graphic>
          <a:graphicData uri="http://schemas.openxmlformats.org/drawingml/2006/table">
            <a:tbl>
              <a:tblPr>
                <a:tableStyleId>{5C22544A-7EE6-4342-B048-85BDC9FD1C3A}</a:tableStyleId>
              </a:tblPr>
              <a:tblGrid>
                <a:gridCol w="864096">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tblGrid>
              <a:tr h="370840">
                <a:tc>
                  <a:txBody>
                    <a:bodyPr/>
                    <a:lstStyle/>
                    <a:p>
                      <a:pPr algn="ctr"/>
                      <a:r>
                        <a:rPr lang="en-CA" b="1" dirty="0" smtClean="0"/>
                        <a:t>Type</a:t>
                      </a:r>
                      <a:endParaRPr lang="en-CA"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b="1" dirty="0" smtClean="0"/>
                        <a:t>Bits</a:t>
                      </a:r>
                      <a:endParaRPr lang="en-CA"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CA" dirty="0" smtClean="0">
                          <a:latin typeface="Consolas" panose="020B0609020204030204" pitchFamily="49" charset="0"/>
                          <a:cs typeface="Consolas" panose="020B0609020204030204" pitchFamily="49" charset="0"/>
                        </a:rPr>
                        <a:t>char</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CA" dirty="0" smtClean="0"/>
                        <a:t>  8</a:t>
                      </a:r>
                      <a:endParaRPr lang="en-CA"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CA" dirty="0" smtClean="0">
                          <a:latin typeface="Consolas" panose="020B0609020204030204" pitchFamily="49" charset="0"/>
                          <a:cs typeface="Consolas" panose="020B0609020204030204" pitchFamily="49" charset="0"/>
                        </a:rPr>
                        <a:t>short</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dirty="0" smtClean="0"/>
                        <a:t>16</a:t>
                      </a:r>
                      <a:endParaRPr lang="en-CA"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CA" dirty="0" smtClean="0">
                          <a:latin typeface="Consolas" panose="020B0609020204030204" pitchFamily="49" charset="0"/>
                          <a:cs typeface="Consolas" panose="020B0609020204030204" pitchFamily="49" charset="0"/>
                        </a:rPr>
                        <a:t>int</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dirty="0" smtClean="0"/>
                        <a:t>32</a:t>
                      </a:r>
                      <a:endParaRPr lang="en-CA"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CA" dirty="0" smtClean="0">
                          <a:latin typeface="Consolas" panose="020B0609020204030204" pitchFamily="49" charset="0"/>
                          <a:cs typeface="Consolas" panose="020B0609020204030204" pitchFamily="49" charset="0"/>
                        </a:rPr>
                        <a:t>long</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t>64</a:t>
                      </a:r>
                      <a:endParaRPr lang="en-CA"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1877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We could, for example, have a primitive data type </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address_t</a:t>
            </a:r>
            <a:r>
              <a:rPr lang="en-CA" dirty="0" smtClean="0">
                <a:latin typeface="Consolas" panose="020B0609020204030204" pitchFamily="49" charset="0"/>
                <a:cs typeface="Consolas" panose="020B0609020204030204" pitchFamily="49" charset="0"/>
              </a:rPr>
              <a:t>'</a:t>
            </a:r>
            <a:r>
              <a:rPr lang="en-CA" dirty="0" smtClean="0"/>
              <a:t>:</a:t>
            </a: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a:t>
            </a:r>
            <a:r>
              <a:rPr lang="en-CA" dirty="0" err="1" smtClean="0">
                <a:latin typeface="Consolas" panose="020B0609020204030204" pitchFamily="49" charset="0"/>
                <a:cs typeface="Consolas" panose="020B0609020204030204" pitchFamily="49" charset="0"/>
              </a:rPr>
              <a:t>array_a</a:t>
            </a:r>
            <a:r>
              <a:rPr lang="en-CA" dirty="0" smtClean="0">
                <a:latin typeface="Consolas" panose="020B0609020204030204" pitchFamily="49" charset="0"/>
                <a:cs typeface="Consolas" panose="020B0609020204030204" pitchFamily="49" charset="0"/>
              </a:rPr>
              <a:t>[10];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err="1" smtClean="0">
                <a:solidFill>
                  <a:srgbClr val="FF0000"/>
                </a:solidFill>
                <a:latin typeface="Consolas" panose="020B0609020204030204" pitchFamily="49" charset="0"/>
                <a:cs typeface="Consolas" panose="020B0609020204030204" pitchFamily="49" charset="0"/>
              </a:rPr>
              <a:t>address_t</a:t>
            </a:r>
            <a:r>
              <a:rPr lang="en-CA" dirty="0" smtClean="0">
                <a:solidFill>
                  <a:srgbClr val="FF0000"/>
                </a:solidFill>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addr_a</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array_a</a:t>
            </a:r>
            <a:r>
              <a:rPr lang="en-CA" dirty="0" smtClean="0">
                <a:latin typeface="Consolas" panose="020B0609020204030204" pitchFamily="49" charset="0"/>
                <a:cs typeface="Consolas" panose="020B0609020204030204" pitchFamily="49" charset="0"/>
              </a:rPr>
              <a:t>};</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The variable '</a:t>
            </a:r>
            <a:r>
              <a:rPr lang="en-CA" dirty="0" err="1" smtClean="0">
                <a:latin typeface="Consolas" panose="020B0609020204030204" pitchFamily="49" charset="0"/>
                <a:cs typeface="Consolas" panose="020B0609020204030204" pitchFamily="49" charset="0"/>
              </a:rPr>
              <a:t>addr_a</a:t>
            </a:r>
            <a:r>
              <a:rPr lang="en-CA" dirty="0" smtClean="0">
                <a:latin typeface="Consolas" panose="020B0609020204030204" pitchFamily="49" charset="0"/>
                <a:cs typeface="Consolas" panose="020B0609020204030204" pitchFamily="49" charset="0"/>
              </a:rPr>
              <a:t>' is now stores</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the address of '</a:t>
            </a:r>
            <a:r>
              <a:rPr lang="en-CA" dirty="0" err="1" smtClean="0">
                <a:latin typeface="Consolas" panose="020B0609020204030204" pitchFamily="49" charset="0"/>
                <a:cs typeface="Consolas" panose="020B0609020204030204" pitchFamily="49" charset="0"/>
              </a:rPr>
              <a:t>array_a</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 These should print the same value</a:t>
            </a:r>
          </a:p>
          <a:p>
            <a:pPr marL="800100" lvl="2" indent="0">
              <a:buNone/>
            </a:pPr>
            <a:r>
              <a:rPr lang="en-CA" dirty="0" smtClean="0">
                <a:latin typeface="Consolas" panose="020B0609020204030204" pitchFamily="49" charset="0"/>
                <a:cs typeface="Consolas" panose="020B0609020204030204" pitchFamily="49" charset="0"/>
              </a:rPr>
              <a:t>    std::cout &lt;&lt; </a:t>
            </a:r>
            <a:r>
              <a:rPr lang="en-CA" dirty="0" err="1" smtClean="0">
                <a:latin typeface="Consolas" panose="020B0609020204030204" pitchFamily="49" charset="0"/>
                <a:cs typeface="Consolas" panose="020B0609020204030204" pitchFamily="49" charset="0"/>
              </a:rPr>
              <a:t>array_a</a:t>
            </a:r>
            <a:r>
              <a:rPr lang="en-CA" dirty="0" smtClean="0">
                <a:latin typeface="Consolas" panose="020B0609020204030204" pitchFamily="49" charset="0"/>
                <a:cs typeface="Consolas" panose="020B0609020204030204" pitchFamily="49" charset="0"/>
              </a:rPr>
              <a:t> &lt;&lt; std::endl;</a:t>
            </a:r>
          </a:p>
          <a:p>
            <a:pPr marL="800100" lvl="2" indent="0">
              <a:buNone/>
            </a:pPr>
            <a:r>
              <a:rPr lang="en-CA" dirty="0">
                <a:latin typeface="Consolas" panose="020B0609020204030204" pitchFamily="49" charset="0"/>
                <a:cs typeface="Consolas" panose="020B0609020204030204" pitchFamily="49" charset="0"/>
              </a:rPr>
              <a:t>    std::cout &lt;&lt; </a:t>
            </a:r>
            <a:r>
              <a:rPr lang="en-CA" dirty="0" err="1" smtClean="0">
                <a:latin typeface="Consolas" panose="020B0609020204030204" pitchFamily="49" charset="0"/>
                <a:cs typeface="Consolas" panose="020B0609020204030204" pitchFamily="49" charset="0"/>
              </a:rPr>
              <a:t>addr_a</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std::endl;</a:t>
            </a:r>
          </a:p>
          <a:p>
            <a:pPr marL="800100" lvl="2" indent="0">
              <a:buNone/>
            </a:pPr>
            <a:r>
              <a:rPr lang="en-CA" dirty="0" smtClean="0">
                <a:latin typeface="Consolas" panose="020B0609020204030204" pitchFamily="49" charset="0"/>
                <a:cs typeface="Consolas" panose="020B0609020204030204" pitchFamily="49" charset="0"/>
              </a:rPr>
              <a:t>    // Carry on...</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0;</a:t>
            </a:r>
          </a:p>
          <a:p>
            <a:pPr marL="80010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3628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Problem: We have an address, but what is there?</a:t>
            </a:r>
          </a:p>
          <a:p>
            <a:pPr lvl="1"/>
            <a:r>
              <a:rPr lang="en-CA" dirty="0" smtClean="0"/>
              <a:t>Is it an </a:t>
            </a:r>
            <a:r>
              <a:rPr lang="en-CA" dirty="0" smtClean="0">
                <a:latin typeface="Consolas" panose="020B0609020204030204" pitchFamily="49" charset="0"/>
                <a:cs typeface="Consolas" panose="020B0609020204030204" pitchFamily="49" charset="0"/>
              </a:rPr>
              <a:t>int</a:t>
            </a:r>
            <a:r>
              <a:rPr lang="en-CA" dirty="0" smtClean="0"/>
              <a:t>?</a:t>
            </a:r>
          </a:p>
          <a:p>
            <a:pPr lvl="1"/>
            <a:r>
              <a:rPr lang="en-CA" dirty="0" smtClean="0"/>
              <a:t>Is it a </a:t>
            </a:r>
            <a:r>
              <a:rPr lang="en-CA" dirty="0" smtClean="0">
                <a:latin typeface="Consolas" panose="020B0609020204030204" pitchFamily="49" charset="0"/>
                <a:cs typeface="Consolas" panose="020B0609020204030204" pitchFamily="49" charset="0"/>
              </a:rPr>
              <a:t>double</a:t>
            </a:r>
            <a:r>
              <a:rPr lang="en-CA" dirty="0" smtClean="0"/>
              <a:t> or a </a:t>
            </a:r>
            <a:r>
              <a:rPr lang="en-CA" dirty="0" smtClean="0">
                <a:latin typeface="Consolas" panose="020B0609020204030204" pitchFamily="49" charset="0"/>
                <a:cs typeface="Consolas" panose="020B0609020204030204" pitchFamily="49" charset="0"/>
              </a:rPr>
              <a:t>float</a:t>
            </a:r>
            <a:r>
              <a:rPr lang="en-CA" dirty="0" smtClean="0"/>
              <a:t>?</a:t>
            </a:r>
          </a:p>
          <a:p>
            <a:pPr marL="457200" lvl="1" indent="0">
              <a:buNone/>
            </a:pPr>
            <a:endParaRPr lang="en-CA" dirty="0"/>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a:t>
            </a:r>
            <a:r>
              <a:rPr lang="en-CA" dirty="0" err="1" smtClean="0">
                <a:latin typeface="Consolas" panose="020B0609020204030204" pitchFamily="49" charset="0"/>
                <a:cs typeface="Consolas" panose="020B0609020204030204" pitchFamily="49" charset="0"/>
              </a:rPr>
              <a:t>array_a</a:t>
            </a:r>
            <a:r>
              <a:rPr lang="en-CA" dirty="0" smtClean="0">
                <a:latin typeface="Consolas" panose="020B0609020204030204" pitchFamily="49" charset="0"/>
                <a:cs typeface="Consolas" panose="020B0609020204030204" pitchFamily="49" charset="0"/>
              </a:rPr>
              <a:t>[10];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array_b</a:t>
            </a:r>
            <a:r>
              <a:rPr lang="en-CA" dirty="0" smtClean="0">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a:t>
            </a:r>
            <a:r>
              <a:rPr lang="en-CA" b="1" dirty="0" err="1" smtClean="0">
                <a:solidFill>
                  <a:srgbClr val="FF0000"/>
                </a:solidFill>
                <a:latin typeface="Consolas" panose="020B0609020204030204" pitchFamily="49" charset="0"/>
                <a:cs typeface="Consolas" panose="020B0609020204030204" pitchFamily="49" charset="0"/>
              </a:rPr>
              <a:t>address_t</a:t>
            </a:r>
            <a:r>
              <a:rPr lang="en-CA" dirty="0" smtClean="0">
                <a:solidFill>
                  <a:srgbClr val="FF0000"/>
                </a:solidFill>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addr_a</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array_a</a:t>
            </a:r>
            <a:r>
              <a:rPr lang="en-CA" dirty="0" smtClean="0">
                <a:latin typeface="Consolas" panose="020B0609020204030204" pitchFamily="49" charset="0"/>
                <a:cs typeface="Consolas" panose="020B0609020204030204" pitchFamily="49" charset="0"/>
              </a:rPr>
              <a:t>};</a:t>
            </a:r>
          </a:p>
          <a:p>
            <a:pPr marL="800100" lvl="2" indent="0">
              <a:buNone/>
            </a:pPr>
            <a:r>
              <a:rPr lang="en-CA" dirty="0">
                <a:latin typeface="Consolas" panose="020B0609020204030204" pitchFamily="49" charset="0"/>
                <a:cs typeface="Consolas" panose="020B0609020204030204" pitchFamily="49" charset="0"/>
              </a:rPr>
              <a:t>    </a:t>
            </a:r>
            <a:r>
              <a:rPr lang="en-CA" b="1" dirty="0" err="1" smtClean="0">
                <a:solidFill>
                  <a:srgbClr val="FF0000"/>
                </a:solidFill>
                <a:latin typeface="Consolas" panose="020B0609020204030204" pitchFamily="49" charset="0"/>
                <a:cs typeface="Consolas" panose="020B0609020204030204" pitchFamily="49" charset="0"/>
              </a:rPr>
              <a:t>address_t</a:t>
            </a:r>
            <a:r>
              <a:rPr lang="en-CA" dirty="0" smtClean="0">
                <a:solidFill>
                  <a:srgbClr val="FF0000"/>
                </a:solidFill>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addr_b</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array_b</a:t>
            </a:r>
            <a:r>
              <a:rPr lang="en-CA" dirty="0" smtClean="0">
                <a:latin typeface="Consolas" panose="020B0609020204030204" pitchFamily="49" charset="0"/>
                <a:cs typeface="Consolas" panose="020B0609020204030204" pitchFamily="49" charset="0"/>
              </a:rPr>
              <a:t>};</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67242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C++ has a solution to this:</a:t>
            </a:r>
          </a:p>
          <a:p>
            <a:pPr lvl="1"/>
            <a:r>
              <a:rPr lang="en-CA" dirty="0" smtClean="0"/>
              <a:t>A variable (local or parameter) is declared to be the “address of an int” or the “address of a double” by prefixing an asterisks:</a:t>
            </a:r>
          </a:p>
          <a:p>
            <a:pPr marL="457200" lvl="1" indent="0">
              <a:buNone/>
            </a:pPr>
            <a:endParaRPr lang="en-CA" dirty="0"/>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a:t>
            </a:r>
            <a:r>
              <a:rPr lang="en-CA" dirty="0" err="1" smtClean="0">
                <a:latin typeface="Consolas" panose="020B0609020204030204" pitchFamily="49" charset="0"/>
                <a:cs typeface="Consolas" panose="020B0609020204030204" pitchFamily="49" charset="0"/>
              </a:rPr>
              <a:t>array_a</a:t>
            </a:r>
            <a:r>
              <a:rPr lang="en-CA" dirty="0" smtClean="0">
                <a:latin typeface="Consolas" panose="020B0609020204030204" pitchFamily="49" charset="0"/>
                <a:cs typeface="Consolas" panose="020B0609020204030204" pitchFamily="49" charset="0"/>
              </a:rPr>
              <a:t>[10];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array_b</a:t>
            </a:r>
            <a:r>
              <a:rPr lang="en-CA" dirty="0" smtClean="0">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int *</a:t>
            </a:r>
            <a:r>
              <a:rPr lang="en-CA" dirty="0" err="1" smtClean="0">
                <a:latin typeface="Consolas" panose="020B0609020204030204" pitchFamily="49" charset="0"/>
                <a:cs typeface="Consolas" panose="020B0609020204030204" pitchFamily="49" charset="0"/>
              </a:rPr>
              <a:t>addr_a</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array_a</a:t>
            </a:r>
            <a:r>
              <a:rPr lang="en-CA" dirty="0" smtClean="0">
                <a:latin typeface="Consolas" panose="020B0609020204030204" pitchFamily="49" charset="0"/>
                <a:cs typeface="Consolas" panose="020B0609020204030204" pitchFamily="49" charset="0"/>
              </a:rPr>
              <a:t>};    // '</a:t>
            </a:r>
            <a:r>
              <a:rPr lang="en-CA" dirty="0" err="1" smtClean="0">
                <a:latin typeface="Consolas" panose="020B0609020204030204" pitchFamily="49" charset="0"/>
                <a:cs typeface="Consolas" panose="020B0609020204030204" pitchFamily="49" charset="0"/>
              </a:rPr>
              <a:t>addr_a</a:t>
            </a:r>
            <a:r>
              <a:rPr lang="en-CA" dirty="0" smtClean="0">
                <a:latin typeface="Consolas" panose="020B0609020204030204" pitchFamily="49" charset="0"/>
                <a:cs typeface="Consolas" panose="020B0609020204030204" pitchFamily="49" charset="0"/>
              </a:rPr>
              <a:t>' is a variable</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that stores the address</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of an 'int'</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addr_b</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array_b</a:t>
            </a:r>
            <a:r>
              <a:rPr lang="en-CA" dirty="0" smtClean="0">
                <a:latin typeface="Consolas" panose="020B0609020204030204" pitchFamily="49" charset="0"/>
                <a:cs typeface="Consolas" panose="020B0609020204030204" pitchFamily="49" charset="0"/>
              </a:rPr>
              <a:t>}; // '</a:t>
            </a:r>
            <a:r>
              <a:rPr lang="en-CA" dirty="0" err="1" smtClean="0">
                <a:latin typeface="Consolas" panose="020B0609020204030204" pitchFamily="49" charset="0"/>
                <a:cs typeface="Consolas" panose="020B0609020204030204" pitchFamily="49" charset="0"/>
              </a:rPr>
              <a:t>addr_b</a:t>
            </a:r>
            <a:r>
              <a:rPr lang="en-CA" dirty="0" smtClean="0">
                <a:latin typeface="Consolas" panose="020B0609020204030204" pitchFamily="49" charset="0"/>
                <a:cs typeface="Consolas" panose="020B0609020204030204" pitchFamily="49" charset="0"/>
              </a:rPr>
              <a:t>' is a variable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that stores the address</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of a 'double'</a:t>
            </a: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26084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 of variables</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Question: What about local variables or parameters?</a:t>
            </a:r>
          </a:p>
          <a:p>
            <a:pPr lvl="1"/>
            <a:r>
              <a:rPr lang="en-CA" dirty="0" smtClean="0"/>
              <a:t>They, too, must have addresses…how can we find those addresses?</a:t>
            </a:r>
          </a:p>
          <a:p>
            <a:pPr lvl="1"/>
            <a:r>
              <a:rPr lang="en-CA" dirty="0" smtClean="0"/>
              <a:t>The unary </a:t>
            </a:r>
            <a:r>
              <a:rPr lang="en-CA" dirty="0" smtClean="0">
                <a:latin typeface="Consolas" panose="020B0609020204030204" pitchFamily="49" charset="0"/>
                <a:cs typeface="Consolas" panose="020B0609020204030204" pitchFamily="49" charset="0"/>
              </a:rPr>
              <a:t>&amp;</a:t>
            </a:r>
            <a:r>
              <a:rPr lang="en-CA" dirty="0" smtClean="0"/>
              <a:t> operator returns the address of the operand</a:t>
            </a:r>
          </a:p>
          <a:p>
            <a:pPr marL="800100" lvl="2" indent="0">
              <a:buNone/>
            </a:pPr>
            <a:r>
              <a:rPr lang="en-CA" sz="1400" dirty="0" smtClean="0">
                <a:latin typeface="Consolas" panose="020B0609020204030204" pitchFamily="49" charset="0"/>
                <a:cs typeface="Consolas" panose="020B0609020204030204" pitchFamily="49" charset="0"/>
              </a:rPr>
              <a:t>void f( int n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void f( int n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double a;</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long b[10];</a:t>
            </a:r>
            <a:endParaRPr lang="en-CA" sz="1400" dirty="0">
              <a:latin typeface="Consolas" panose="020B0609020204030204" pitchFamily="49" charset="0"/>
              <a:cs typeface="Consolas" panose="020B0609020204030204" pitchFamily="49" charset="0"/>
            </a:endParaRP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std::cout &lt;&lt; "The address of the parameter 'n' is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&lt;&lt; &amp;n &lt;&lt; std::endl;</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"The address of the local variable 'a' is "</a:t>
            </a:r>
          </a:p>
          <a:p>
            <a:pPr marL="800100" lvl="2" indent="0">
              <a:buNone/>
            </a:pPr>
            <a:r>
              <a:rPr lang="en-CA" sz="1400" dirty="0" smtClean="0">
                <a:latin typeface="Consolas" panose="020B0609020204030204" pitchFamily="49" charset="0"/>
                <a:cs typeface="Consolas" panose="020B0609020204030204" pitchFamily="49" charset="0"/>
              </a:rPr>
              <a:t>              &lt;&lt; &amp;a &lt;&lt; std::endl;</a:t>
            </a:r>
          </a:p>
          <a:p>
            <a:pPr marL="800100" lvl="2" indent="0">
              <a:buNone/>
            </a:pPr>
            <a:r>
              <a:rPr lang="en-CA" sz="1400" dirty="0">
                <a:latin typeface="Consolas" panose="020B0609020204030204" pitchFamily="49" charset="0"/>
                <a:cs typeface="Consolas" panose="020B0609020204030204" pitchFamily="49" charset="0"/>
              </a:rPr>
              <a:t>    std::cout &lt;&lt; "The address of the local </a:t>
            </a:r>
            <a:r>
              <a:rPr lang="en-CA" sz="1400" dirty="0" smtClean="0">
                <a:latin typeface="Consolas" panose="020B0609020204030204" pitchFamily="49" charset="0"/>
                <a:cs typeface="Consolas" panose="020B0609020204030204" pitchFamily="49" charset="0"/>
              </a:rPr>
              <a:t>array </a:t>
            </a:r>
            <a:r>
              <a:rPr lang="en-CA" sz="1400" dirty="0">
                <a:latin typeface="Consolas" panose="020B0609020204030204" pitchFamily="49" charset="0"/>
                <a:cs typeface="Consolas" panose="020B0609020204030204" pitchFamily="49" charset="0"/>
              </a:rPr>
              <a:t>'a' is "</a:t>
            </a:r>
          </a:p>
          <a:p>
            <a:pPr marL="800100" lvl="2" indent="0">
              <a:buNone/>
            </a:pPr>
            <a:r>
              <a:rPr lang="en-CA" sz="1400" dirty="0">
                <a:latin typeface="Consolas" panose="020B0609020204030204" pitchFamily="49" charset="0"/>
                <a:cs typeface="Consolas" panose="020B0609020204030204" pitchFamily="49" charset="0"/>
              </a:rPr>
              <a:t>              &lt;&lt; </a:t>
            </a:r>
            <a:r>
              <a:rPr lang="en-CA" sz="1400" dirty="0" smtClean="0">
                <a:latin typeface="Consolas" panose="020B0609020204030204" pitchFamily="49" charset="0"/>
                <a:cs typeface="Consolas" panose="020B0609020204030204" pitchFamily="49" charset="0"/>
              </a:rPr>
              <a:t>b </a:t>
            </a:r>
            <a:r>
              <a:rPr lang="en-CA" sz="1400" dirty="0">
                <a:latin typeface="Consolas" panose="020B0609020204030204" pitchFamily="49" charset="0"/>
                <a:cs typeface="Consolas" panose="020B0609020204030204" pitchFamily="49" charset="0"/>
              </a:rPr>
              <a:t>&lt;&lt; std::endl;</a:t>
            </a:r>
          </a:p>
          <a:p>
            <a:pPr marL="800100" lvl="2" indent="0">
              <a:buNone/>
            </a:pPr>
            <a:r>
              <a:rPr lang="en-CA" sz="1400" dirty="0" smtClean="0">
                <a:latin typeface="Consolas" panose="020B0609020204030204" pitchFamily="49" charset="0"/>
                <a:cs typeface="Consolas" panose="020B0609020204030204" pitchFamily="49" charset="0"/>
              </a:rPr>
              <a:t>}</a:t>
            </a:r>
          </a:p>
          <a:p>
            <a:pPr marL="800100" lvl="2" indent="0">
              <a:buNone/>
            </a:pPr>
            <a:endParaRPr lang="en-CA" sz="1600" dirty="0" smtClean="0">
              <a:latin typeface="Consolas" panose="020B0609020204030204" pitchFamily="49" charset="0"/>
              <a:cs typeface="Consolas" panose="020B0609020204030204" pitchFamily="49" charset="0"/>
            </a:endParaRPr>
          </a:p>
        </p:txBody>
      </p:sp>
      <p:sp>
        <p:nvSpPr>
          <p:cNvPr id="4" name="Rectangle 3"/>
          <p:cNvSpPr/>
          <p:nvPr/>
        </p:nvSpPr>
        <p:spPr>
          <a:xfrm>
            <a:off x="1763688" y="5877272"/>
            <a:ext cx="6480720" cy="861774"/>
          </a:xfrm>
          <a:prstGeom prst="rect">
            <a:avLst/>
          </a:prstGeom>
        </p:spPr>
        <p:txBody>
          <a:bodyPr wrap="square">
            <a:spAutoFit/>
          </a:bodyPr>
          <a:lstStyle/>
          <a:p>
            <a:r>
              <a:rPr lang="en-CA" sz="1600" dirty="0">
                <a:solidFill>
                  <a:srgbClr val="0070C0"/>
                </a:solidFill>
                <a:latin typeface="Consolas" panose="020B0609020204030204" pitchFamily="49" charset="0"/>
                <a:cs typeface="Consolas" panose="020B0609020204030204" pitchFamily="49" charset="0"/>
              </a:rPr>
              <a:t>The address of the parameter 'n' is      0x7fff725f073c</a:t>
            </a:r>
          </a:p>
          <a:p>
            <a:r>
              <a:rPr lang="en-CA" sz="1600" dirty="0">
                <a:solidFill>
                  <a:srgbClr val="0070C0"/>
                </a:solidFill>
                <a:latin typeface="Consolas" panose="020B0609020204030204" pitchFamily="49" charset="0"/>
                <a:cs typeface="Consolas" panose="020B0609020204030204" pitchFamily="49" charset="0"/>
              </a:rPr>
              <a:t>The address of the local variable 'a' is 0x7fff725f0798</a:t>
            </a:r>
          </a:p>
          <a:p>
            <a:r>
              <a:rPr lang="en-CA" sz="1600" dirty="0">
                <a:solidFill>
                  <a:srgbClr val="0070C0"/>
                </a:solidFill>
                <a:latin typeface="Consolas" panose="020B0609020204030204" pitchFamily="49" charset="0"/>
                <a:cs typeface="Consolas" panose="020B0609020204030204" pitchFamily="49" charset="0"/>
              </a:rPr>
              <a:t>The address of the local array 'b' is    0x7fff725f0740</a:t>
            </a:r>
          </a:p>
        </p:txBody>
      </p:sp>
    </p:spTree>
    <p:extLst>
      <p:ext uri="{BB962C8B-B14F-4D97-AF65-F5344CB8AC3E}">
        <p14:creationId xmlns:p14="http://schemas.microsoft.com/office/powerpoint/2010/main" val="3321716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 of variables</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Similarly, we can assign these addresses to variables</a:t>
            </a:r>
          </a:p>
          <a:p>
            <a:pPr marL="800100" lvl="2" indent="0">
              <a:buNone/>
            </a:pPr>
            <a:r>
              <a:rPr lang="en-CA" sz="1600" dirty="0" smtClean="0">
                <a:latin typeface="Consolas" panose="020B0609020204030204" pitchFamily="49" charset="0"/>
                <a:cs typeface="Consolas" panose="020B0609020204030204" pitchFamily="49" charset="0"/>
              </a:rPr>
              <a:t>void f( int n );</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void f( int n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double a;</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long b[10];</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int    *</a:t>
            </a:r>
            <a:r>
              <a:rPr lang="en-CA" sz="1600" dirty="0" err="1" smtClean="0">
                <a:latin typeface="Consolas" panose="020B0609020204030204" pitchFamily="49" charset="0"/>
                <a:cs typeface="Consolas" panose="020B0609020204030204" pitchFamily="49" charset="0"/>
              </a:rPr>
              <a:t>p_n</a:t>
            </a:r>
            <a:r>
              <a:rPr lang="en-CA" sz="1600" dirty="0" smtClean="0">
                <a:latin typeface="Consolas" panose="020B0609020204030204" pitchFamily="49" charset="0"/>
                <a:cs typeface="Consolas" panose="020B0609020204030204" pitchFamily="49" charset="0"/>
              </a:rPr>
              <a:t>{ &amp;n };</a:t>
            </a: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p_a{ </a:t>
            </a:r>
            <a:r>
              <a:rPr lang="en-CA" sz="1600" dirty="0">
                <a:latin typeface="Consolas" panose="020B0609020204030204" pitchFamily="49" charset="0"/>
                <a:cs typeface="Consolas" panose="020B0609020204030204" pitchFamily="49" charset="0"/>
              </a:rPr>
              <a:t>&amp;a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long   *p_b{ &amp;b </a:t>
            </a:r>
            <a:r>
              <a:rPr lang="en-CA" sz="1600" dirty="0">
                <a:latin typeface="Consolas" panose="020B0609020204030204" pitchFamily="49" charset="0"/>
                <a:cs typeface="Consolas" panose="020B0609020204030204" pitchFamily="49" charset="0"/>
              </a:rPr>
              <a:t>};</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p_n</a:t>
            </a:r>
            <a:r>
              <a:rPr lang="en-CA" sz="1600" dirty="0" smtClean="0">
                <a:latin typeface="Consolas" panose="020B0609020204030204" pitchFamily="49" charset="0"/>
                <a:cs typeface="Consolas" panose="020B0609020204030204" pitchFamily="49" charset="0"/>
              </a:rPr>
              <a:t> &lt;&lt; std::endl</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&lt;&lt; p_a &lt;&lt; std::end;</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&lt;&lt; p_b &lt;&lt; std::endl;</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a:t>
            </a:r>
          </a:p>
          <a:p>
            <a:pPr marL="800100" lvl="2" indent="0">
              <a:buNone/>
            </a:pPr>
            <a:endParaRPr lang="en-CA" dirty="0" smtClean="0">
              <a:latin typeface="Consolas" panose="020B0609020204030204" pitchFamily="49" charset="0"/>
              <a:cs typeface="Consolas" panose="020B0609020204030204" pitchFamily="49" charset="0"/>
            </a:endParaRPr>
          </a:p>
        </p:txBody>
      </p:sp>
      <p:sp>
        <p:nvSpPr>
          <p:cNvPr id="5" name="Rectangle 4"/>
          <p:cNvSpPr/>
          <p:nvPr/>
        </p:nvSpPr>
        <p:spPr>
          <a:xfrm>
            <a:off x="5580112" y="3645024"/>
            <a:ext cx="2376264" cy="1015663"/>
          </a:xfrm>
          <a:prstGeom prst="rect">
            <a:avLst/>
          </a:prstGeom>
        </p:spPr>
        <p:txBody>
          <a:bodyPr wrap="square">
            <a:spAutoFit/>
          </a:bodyPr>
          <a:lstStyle/>
          <a:p>
            <a:r>
              <a:rPr lang="en-CA" sz="2000" dirty="0">
                <a:solidFill>
                  <a:srgbClr val="0070C0"/>
                </a:solidFill>
                <a:latin typeface="Consolas" panose="020B0609020204030204" pitchFamily="49" charset="0"/>
                <a:cs typeface="Consolas" panose="020B0609020204030204" pitchFamily="49" charset="0"/>
              </a:rPr>
              <a:t>0x7ffd027b619c</a:t>
            </a:r>
          </a:p>
          <a:p>
            <a:r>
              <a:rPr lang="en-CA" sz="2000" dirty="0">
                <a:solidFill>
                  <a:srgbClr val="0070C0"/>
                </a:solidFill>
                <a:latin typeface="Consolas" panose="020B0609020204030204" pitchFamily="49" charset="0"/>
                <a:cs typeface="Consolas" panose="020B0609020204030204" pitchFamily="49" charset="0"/>
              </a:rPr>
              <a:t>0x7ffd027b61f0</a:t>
            </a:r>
          </a:p>
          <a:p>
            <a:r>
              <a:rPr lang="en-CA" sz="2000" dirty="0">
                <a:solidFill>
                  <a:srgbClr val="0070C0"/>
                </a:solidFill>
                <a:latin typeface="Consolas" panose="020B0609020204030204" pitchFamily="49" charset="0"/>
                <a:cs typeface="Consolas" panose="020B0609020204030204" pitchFamily="49" charset="0"/>
              </a:rPr>
              <a:t>0x7ffd027b61a0</a:t>
            </a:r>
          </a:p>
        </p:txBody>
      </p:sp>
    </p:spTree>
    <p:extLst>
      <p:ext uri="{BB962C8B-B14F-4D97-AF65-F5344CB8AC3E}">
        <p14:creationId xmlns:p14="http://schemas.microsoft.com/office/powerpoint/2010/main" val="769279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69587</TotalTime>
  <Words>1019</Words>
  <Application>Microsoft Office PowerPoint</Application>
  <PresentationFormat>On-screen Show (4:3)</PresentationFormat>
  <Paragraphs>161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Arial</vt:lpstr>
      <vt:lpstr>Calibri</vt:lpstr>
      <vt:lpstr>Consolas</vt:lpstr>
      <vt:lpstr>Constantia</vt:lpstr>
      <vt:lpstr>Georgia</vt:lpstr>
      <vt:lpstr>Times New Roman</vt:lpstr>
      <vt:lpstr>Wingdings</vt:lpstr>
      <vt:lpstr>Custom Design</vt:lpstr>
      <vt:lpstr>Addresses and pointers</vt:lpstr>
      <vt:lpstr>Outline</vt:lpstr>
      <vt:lpstr>Addresses</vt:lpstr>
      <vt:lpstr>Addresses</vt:lpstr>
      <vt:lpstr>Addresses</vt:lpstr>
      <vt:lpstr>Addresses</vt:lpstr>
      <vt:lpstr>Addresses</vt:lpstr>
      <vt:lpstr>Address of variables</vt:lpstr>
      <vt:lpstr>Address of variables</vt:lpstr>
      <vt:lpstr>Pointers</vt:lpstr>
      <vt:lpstr>Size of a pointer</vt:lpstr>
      <vt:lpstr>Why pointers?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1287</cp:revision>
  <dcterms:created xsi:type="dcterms:W3CDTF">2009-09-11T23:00:44Z</dcterms:created>
  <dcterms:modified xsi:type="dcterms:W3CDTF">2019-07-08T18:41:36Z</dcterms:modified>
</cp:coreProperties>
</file>